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1" r:id="rId3"/>
    <p:sldId id="272" r:id="rId4"/>
    <p:sldId id="286" r:id="rId5"/>
    <p:sldId id="274" r:id="rId6"/>
    <p:sldId id="275" r:id="rId7"/>
    <p:sldId id="276" r:id="rId8"/>
    <p:sldId id="279" r:id="rId9"/>
    <p:sldId id="281" r:id="rId10"/>
    <p:sldId id="280" r:id="rId11"/>
    <p:sldId id="284" r:id="rId12"/>
    <p:sldId id="283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14BAD-C8F7-4BDA-B731-CC78D7C672B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8E7E-44B6-4FC7-A081-F2D828D81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88E7E-44B6-4FC7-A081-F2D828D811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6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mRdavbBf2G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5701952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Growing our own ingredients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6672"/>
            <a:ext cx="8280919" cy="7478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Drawing a line graph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</a:rPr>
              <a:t>Draw your graph on squared or graph paper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When deciding on a scale for your y axis, look at the data you have collected to see how large your range is.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</a:rPr>
              <a:t>Your scale should go up in regular intervals: twos, fives or tens usually work well.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Remember to start your y axis at zero.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</a:rPr>
              <a:t>Your x axis will show how many days old your plant was when each measurement was taken.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Remember to leave an equal number of squares between each number on your x axis.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</a:rPr>
              <a:t>Mark the height of your plant at each time point on the graph with a cross and then join all your crosses together with a ruler.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395" y="476671"/>
            <a:ext cx="82202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Drawing a line graph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803" y="5949280"/>
            <a:ext cx="11876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ahoma" panose="020B0604030504040204" pitchFamily="34" charset="0"/>
              </a:rPr>
              <a:t>X</a:t>
            </a:r>
            <a:r>
              <a:rPr lang="en-GB" dirty="0" smtClean="0">
                <a:latin typeface="Tahoma" panose="020B0604030504040204" pitchFamily="34" charset="0"/>
              </a:rPr>
              <a:t> axis</a:t>
            </a:r>
            <a:endParaRPr lang="en-GB" dirty="0">
              <a:latin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4871" y="1892957"/>
            <a:ext cx="7874793" cy="3672408"/>
            <a:chOff x="81583" y="1916832"/>
            <a:chExt cx="8251804" cy="38570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" t="12630" r="2988" b="3251"/>
            <a:stretch/>
          </p:blipFill>
          <p:spPr bwMode="auto">
            <a:xfrm>
              <a:off x="1115616" y="1916832"/>
              <a:ext cx="7217771" cy="3857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1583" y="3312509"/>
              <a:ext cx="1187624" cy="387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ahoma" panose="020B0604030504040204" pitchFamily="34" charset="0"/>
                </a:rPr>
                <a:t>Y axis</a:t>
              </a:r>
              <a:endParaRPr lang="en-GB" dirty="0">
                <a:latin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47176" y="4677538"/>
              <a:ext cx="3777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88569" y="4343113"/>
              <a:ext cx="3777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0803" y="3820276"/>
              <a:ext cx="3777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3451008"/>
              <a:ext cx="3777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8934" y="2876681"/>
              <a:ext cx="3777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46524" y="2221594"/>
              <a:ext cx="3777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8344" y="2060848"/>
              <a:ext cx="3777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331640" y="1518176"/>
            <a:ext cx="360040" cy="11045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99792" y="5373216"/>
            <a:ext cx="1872208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Explosion 1 28"/>
          <p:cNvSpPr/>
          <p:nvPr/>
        </p:nvSpPr>
        <p:spPr>
          <a:xfrm>
            <a:off x="6482438" y="5373216"/>
            <a:ext cx="2005136" cy="147120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xplosion 1 30"/>
          <p:cNvSpPr/>
          <p:nvPr/>
        </p:nvSpPr>
        <p:spPr>
          <a:xfrm>
            <a:off x="1109337" y="5386796"/>
            <a:ext cx="2005136" cy="147120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xplosion 1 31"/>
          <p:cNvSpPr/>
          <p:nvPr/>
        </p:nvSpPr>
        <p:spPr>
          <a:xfrm>
            <a:off x="259904" y="629071"/>
            <a:ext cx="2005136" cy="147120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428563" y="58107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Tahoma" panose="020B0604030504040204" pitchFamily="34" charset="0"/>
              </a:rPr>
              <a:t>Time is always shown on the x axis</a:t>
            </a:r>
            <a:endParaRPr lang="en-GB" sz="12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396" y="10191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Tahoma" panose="020B0604030504040204" pitchFamily="34" charset="0"/>
              </a:rPr>
              <a:t>The scale increases in regular intervals</a:t>
            </a:r>
            <a:endParaRPr lang="en-GB" sz="12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1638" y="1342350"/>
            <a:ext cx="51433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Tahoma" panose="020B0604030504040204" pitchFamily="34" charset="0"/>
              </a:rPr>
              <a:t>Plant height</a:t>
            </a:r>
            <a:endParaRPr lang="en-GB" u="sng" dirty="0">
              <a:latin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0930" y="57968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Tahoma" panose="020B0604030504040204" pitchFamily="34" charset="0"/>
              </a:rPr>
              <a:t>Points are joined with straight, ruled lines.</a:t>
            </a:r>
            <a:endParaRPr lang="en-GB" sz="12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228184" y="2852936"/>
            <a:ext cx="1256822" cy="29438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Explosion 1 32"/>
          <p:cNvSpPr/>
          <p:nvPr/>
        </p:nvSpPr>
        <p:spPr>
          <a:xfrm>
            <a:off x="2544999" y="2096350"/>
            <a:ext cx="2005136" cy="147120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2863491" y="257602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Tahoma" panose="020B0604030504040204" pitchFamily="34" charset="0"/>
              </a:rPr>
              <a:t>The scale starts at zero</a:t>
            </a:r>
            <a:endParaRPr lang="en-GB" sz="12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907706" y="3037691"/>
            <a:ext cx="1080118" cy="1703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17" grpId="0"/>
      <p:bldP spid="19" grpId="0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712968" cy="633670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236" y="453575"/>
            <a:ext cx="8730260" cy="703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Reading a line graph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Swap graphs with a friend and read their graph to answer the following questions.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endParaRPr lang="en-GB" sz="1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</a:rPr>
              <a:t>How tall was </a:t>
            </a:r>
            <a:r>
              <a:rPr lang="en-GB" dirty="0" smtClean="0">
                <a:solidFill>
                  <a:srgbClr val="FF0000"/>
                </a:solidFill>
                <a:latin typeface="Tahoma" panose="020B0604030504040204" pitchFamily="34" charset="0"/>
              </a:rPr>
              <a:t>their </a:t>
            </a:r>
            <a:r>
              <a:rPr lang="en-GB" dirty="0">
                <a:solidFill>
                  <a:srgbClr val="FF0000"/>
                </a:solidFill>
                <a:latin typeface="Tahoma" panose="020B0604030504040204" pitchFamily="34" charset="0"/>
              </a:rPr>
              <a:t>plant after 10 days? </a:t>
            </a:r>
            <a:endParaRPr lang="en-GB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Tahoma" panose="020B0604030504040204" pitchFamily="34" charset="0"/>
              </a:rPr>
              <a:t>How tall was their plant after 14 days?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How </a:t>
            </a:r>
            <a:r>
              <a:rPr lang="en-GB" dirty="0">
                <a:solidFill>
                  <a:schemeClr val="accent6"/>
                </a:solidFill>
                <a:latin typeface="Tahoma" panose="020B0604030504040204" pitchFamily="34" charset="0"/>
              </a:rPr>
              <a:t>much did </a:t>
            </a:r>
            <a:r>
              <a:rPr lang="en-GB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their </a:t>
            </a:r>
            <a:r>
              <a:rPr lang="en-GB" dirty="0">
                <a:solidFill>
                  <a:schemeClr val="accent6"/>
                </a:solidFill>
                <a:latin typeface="Tahoma" panose="020B0604030504040204" pitchFamily="34" charset="0"/>
              </a:rPr>
              <a:t>plant grow between day 8 and day </a:t>
            </a:r>
            <a:r>
              <a:rPr lang="en-GB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15?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What was the difference between the height on day 5 and on day 17?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On which days did the plant grow the fastest? How do you know?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What </a:t>
            </a:r>
            <a:r>
              <a:rPr lang="en-GB" dirty="0">
                <a:solidFill>
                  <a:schemeClr val="accent6"/>
                </a:solidFill>
                <a:latin typeface="Tahoma" panose="020B0604030504040204" pitchFamily="34" charset="0"/>
              </a:rPr>
              <a:t>was the range of heights </a:t>
            </a:r>
            <a:r>
              <a:rPr lang="en-GB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they </a:t>
            </a:r>
            <a:r>
              <a:rPr lang="en-GB" dirty="0">
                <a:solidFill>
                  <a:schemeClr val="accent6"/>
                </a:solidFill>
                <a:latin typeface="Tahoma" panose="020B0604030504040204" pitchFamily="34" charset="0"/>
              </a:rPr>
              <a:t>recorded</a:t>
            </a:r>
            <a:r>
              <a:rPr lang="en-GB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  <a:latin typeface="Tahoma" panose="020B0604030504040204" pitchFamily="34" charset="0"/>
              </a:rPr>
              <a:t>What might the line graph look like if you put the plant in the dark from day 7 to 12?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  <a:latin typeface="Tahoma" panose="020B0604030504040204" pitchFamily="34" charset="0"/>
              </a:rPr>
              <a:t>What might the line graph look like if you added fertiliser to the compost on day 9?</a:t>
            </a:r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3575"/>
            <a:ext cx="8424936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Conversion revision</a:t>
            </a:r>
          </a:p>
          <a:p>
            <a:pPr algn="ctr"/>
            <a:endParaRPr lang="en-GB" sz="24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Swap graphs with a friend and read their graph to answer the following questions.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latin typeface="Tahoma" panose="020B0604030504040204" pitchFamily="34" charset="0"/>
              </a:rPr>
              <a:t>How many millimetres tall was </a:t>
            </a:r>
            <a:r>
              <a:rPr lang="en-GB" sz="2000" dirty="0" smtClean="0">
                <a:latin typeface="Tahoma" panose="020B0604030504040204" pitchFamily="34" charset="0"/>
              </a:rPr>
              <a:t>their </a:t>
            </a:r>
            <a:r>
              <a:rPr lang="en-GB" sz="2000" dirty="0">
                <a:latin typeface="Tahoma" panose="020B0604030504040204" pitchFamily="34" charset="0"/>
              </a:rPr>
              <a:t>plant on day 11? </a:t>
            </a:r>
            <a:endParaRPr lang="en-GB" sz="2000" dirty="0" smtClean="0">
              <a:latin typeface="Tahoma" panose="020B060403050404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How many millimetres tall was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their plant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on day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19?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 smtClean="0">
                <a:latin typeface="Tahoma" panose="020B0604030504040204" pitchFamily="34" charset="0"/>
              </a:rPr>
              <a:t>How </a:t>
            </a:r>
            <a:r>
              <a:rPr lang="en-GB" sz="2000" dirty="0">
                <a:latin typeface="Tahoma" panose="020B0604030504040204" pitchFamily="34" charset="0"/>
              </a:rPr>
              <a:t>many metres tall was </a:t>
            </a:r>
            <a:r>
              <a:rPr lang="en-GB" sz="2000" dirty="0" smtClean="0">
                <a:latin typeface="Tahoma" panose="020B0604030504040204" pitchFamily="34" charset="0"/>
              </a:rPr>
              <a:t>their </a:t>
            </a:r>
            <a:r>
              <a:rPr lang="en-GB" sz="2000" dirty="0">
                <a:latin typeface="Tahoma" panose="020B0604030504040204" pitchFamily="34" charset="0"/>
              </a:rPr>
              <a:t>plant on day </a:t>
            </a:r>
            <a:r>
              <a:rPr lang="en-GB" sz="2000" dirty="0" smtClean="0">
                <a:latin typeface="Tahoma" panose="020B0604030504040204" pitchFamily="34" charset="0"/>
              </a:rPr>
              <a:t>14? </a:t>
            </a:r>
            <a:endParaRPr lang="en-GB" sz="2000" dirty="0">
              <a:latin typeface="Tahoma" panose="020B060403050404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many metres tall was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their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plant on day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18?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 smtClean="0">
                <a:latin typeface="Tahoma" panose="020B0604030504040204" pitchFamily="34" charset="0"/>
              </a:rPr>
              <a:t>Did you choose to measure in cm or mm? Why? Why did we not measure in metres?</a:t>
            </a:r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591" y="836712"/>
            <a:ext cx="7272808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To grow vegetables from seeds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To plot a line graph</a:t>
            </a:r>
          </a:p>
          <a:p>
            <a:pPr algn="ctr"/>
            <a:endParaRPr lang="en-GB" sz="32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Talk to your partner: </a:t>
            </a:r>
            <a:r>
              <a:rPr lang="en-GB" sz="2800" dirty="0" smtClean="0">
                <a:latin typeface="Tahoma" panose="020B0604030504040204" pitchFamily="34" charset="0"/>
              </a:rPr>
              <a:t>what do plants need to grow?</a:t>
            </a:r>
            <a:endParaRPr lang="en-GB" sz="2000" dirty="0">
              <a:latin typeface="Tahoma" panose="020B0604030504040204" pitchFamily="34" charset="0"/>
            </a:endParaRPr>
          </a:p>
          <a:p>
            <a:pPr algn="ctr"/>
            <a:endParaRPr lang="en-GB" dirty="0"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5" b="10241"/>
          <a:stretch/>
        </p:blipFill>
        <p:spPr bwMode="auto">
          <a:xfrm>
            <a:off x="3130340" y="3744986"/>
            <a:ext cx="2855310" cy="31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19323" y="764704"/>
            <a:ext cx="7397094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722" y="1124744"/>
            <a:ext cx="7272808" cy="4572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ahoma" panose="020B0604030504040204" pitchFamily="34" charset="0"/>
              </a:rPr>
              <a:t>In order to grow healthy crops that we can use to make our food product, we need to make sure that they have the following things: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Air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Light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Warmth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Water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N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utrients </a:t>
            </a:r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11" y="2694348"/>
            <a:ext cx="4430491" cy="281043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83568" y="620688"/>
            <a:ext cx="7776864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322" y="1253791"/>
            <a:ext cx="7272808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Watch the video to learn about the conditions carrots need to grow.</a:t>
            </a:r>
          </a:p>
          <a:p>
            <a:pPr algn="ctr"/>
            <a:endParaRPr lang="en-GB" sz="2400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b="1">
                <a:solidFill>
                  <a:srgbClr val="FF3399"/>
                </a:solidFill>
                <a:latin typeface="Tahoma" panose="020B0604030504040204" pitchFamily="34" charset="0"/>
                <a:hlinkClick r:id="rId2"/>
              </a:rPr>
              <a:t>https</a:t>
            </a:r>
            <a:r>
              <a:rPr lang="en-GB" sz="2400" b="1">
                <a:solidFill>
                  <a:srgbClr val="FF3399"/>
                </a:solidFill>
                <a:latin typeface="Tahoma" panose="020B0604030504040204" pitchFamily="34" charset="0"/>
                <a:hlinkClick r:id="rId2"/>
              </a:rPr>
              <a:t>://</a:t>
            </a:r>
            <a:r>
              <a:rPr lang="en-GB" sz="2400" b="1" smtClean="0">
                <a:solidFill>
                  <a:srgbClr val="FF3399"/>
                </a:solidFill>
                <a:latin typeface="Tahoma" panose="020B0604030504040204" pitchFamily="34" charset="0"/>
                <a:hlinkClick r:id="rId2"/>
              </a:rPr>
              <a:t>www.youtube.com/watch?v=mRdavbBf2Gs</a:t>
            </a:r>
            <a:endParaRPr lang="en-GB" sz="2400" b="1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b="1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39" y="3717032"/>
            <a:ext cx="1789109" cy="268366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19323" y="764704"/>
            <a:ext cx="7397094" cy="561662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172" y="1124744"/>
            <a:ext cx="6840761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Where would be the best place in the classroom for us to keep our plants so that they have all the things they need to grow?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48" y="3212976"/>
            <a:ext cx="4158207" cy="2775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67544" y="332656"/>
            <a:ext cx="8208911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2" y="525796"/>
            <a:ext cx="684076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do we measure water accurately</a:t>
            </a:r>
            <a:r>
              <a:rPr lang="en-GB" sz="3200" dirty="0" smtClean="0">
                <a:solidFill>
                  <a:srgbClr val="E85803"/>
                </a:solidFill>
                <a:latin typeface="Tahoma" panose="020B0604030504040204" pitchFamily="34" charset="0"/>
              </a:rPr>
              <a:t>?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 bwMode="auto">
          <a:xfrm>
            <a:off x="2630794" y="1972346"/>
            <a:ext cx="3954415" cy="4331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39552" y="476672"/>
            <a:ext cx="8136904" cy="590465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215" y="1611957"/>
            <a:ext cx="684076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We are going to monitor the height of our plants to check our crops are developing healthily. </a:t>
            </a:r>
            <a:endParaRPr lang="en-GB" sz="20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213" y="3140968"/>
            <a:ext cx="6912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Why do you think it is important for farmers to monitor the health and growth of their crops?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6" y="4109220"/>
            <a:ext cx="3437215" cy="22383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83568" y="764704"/>
            <a:ext cx="7848872" cy="53999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176" y="1367898"/>
            <a:ext cx="684076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We are going to record our results in a table so we can use the data to plot a line graph</a:t>
            </a:r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. 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210" y="3110770"/>
            <a:ext cx="7090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What can you remember about line graphs?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8005" r="11875"/>
          <a:stretch/>
        </p:blipFill>
        <p:spPr bwMode="auto">
          <a:xfrm>
            <a:off x="3375696" y="3987934"/>
            <a:ext cx="2399548" cy="21767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19323" y="764704"/>
            <a:ext cx="7397094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158" y="980728"/>
            <a:ext cx="7325085" cy="58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Line graphs 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Line graphs are used to show how a variable changes over time.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S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traight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lines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join a series of points together.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The horizontal axis is called the </a:t>
            </a:r>
            <a:r>
              <a:rPr lang="en-GB" sz="2000" b="1" dirty="0" smtClean="0">
                <a:latin typeface="Tahoma" panose="020B0604030504040204" pitchFamily="34" charset="0"/>
              </a:rPr>
              <a:t>x axis</a:t>
            </a:r>
            <a:r>
              <a:rPr lang="en-GB" sz="2000" dirty="0" smtClean="0">
                <a:latin typeface="Tahoma" panose="020B0604030504040204" pitchFamily="34" charset="0"/>
              </a:rPr>
              <a:t>; this shows regular intervals of time.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The vertical axis is called the </a:t>
            </a: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 axis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; this shows the variable we are measuring over time (in this case, the height of the plant).</a:t>
            </a: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632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60</cp:revision>
  <dcterms:created xsi:type="dcterms:W3CDTF">2018-09-13T13:46:50Z</dcterms:created>
  <dcterms:modified xsi:type="dcterms:W3CDTF">2020-04-01T13:24:23Z</dcterms:modified>
</cp:coreProperties>
</file>